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Lora"/>
      <p:regular r:id="rId27"/>
      <p:bold r:id="rId28"/>
      <p:italic r:id="rId29"/>
      <p:boldItalic r:id="rId30"/>
    </p:embeddedFont>
    <p:embeddedFont>
      <p:font typeface="Quattrocento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ora-bold.fntdata"/><Relationship Id="rId27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o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Sans-regular.fntdata"/><Relationship Id="rId30" Type="http://schemas.openxmlformats.org/officeDocument/2006/relationships/font" Target="fonts/Lora-boldItalic.fntdata"/><Relationship Id="rId11" Type="http://schemas.openxmlformats.org/officeDocument/2006/relationships/slide" Target="slides/slide6.xml"/><Relationship Id="rId33" Type="http://schemas.openxmlformats.org/officeDocument/2006/relationships/font" Target="fonts/QuattrocentoSans-italic.fntdata"/><Relationship Id="rId10" Type="http://schemas.openxmlformats.org/officeDocument/2006/relationships/slide" Target="slides/slide5.xml"/><Relationship Id="rId32" Type="http://schemas.openxmlformats.org/officeDocument/2006/relationships/font" Target="fonts/Quattrocento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Quattrocento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 takovém domě žijeme. Co to všechno spustilo byl tenhle dvorek.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/>
              <a:t>Co tuhle proměnu způsobilo?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Jedné sousedce se narodilo dítě a řekla si, že pro něj chce zahradu, kterou viděla u kamarádky na Pankráci. Obešla sousedy, jestli by tam něco nechtěli. Pustila se do práce. To vedlo k tomu, že lidé začali vykukovat z oken a začali jsme něco dělat.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NICMÉNĚ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/>
              <a:t>Zlomový bod – sepsání grantu</a:t>
            </a:r>
            <a:r>
              <a:rPr lang="cs-CZ"/>
              <a:t>, nechali si schválit družstvem – máme vlastní peníze a nezatěžujeme družstvo. Přestalo to zatěžovat naše kapsy…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cs-CZ"/>
              <a:t>Hybný moment – peníze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Květen 2018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Zlomový bod – sepsání grantu, nechali si schválit družstvem – máme vlastní peníze a nezatěžujeme družstvo. Přestalo to zatěžovat naše kapsy…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Hybný moment – peníze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/>
              <a:t>Půl roku po grantu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Půl roku po grantu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40% využití x přínos pro všechny obyvatele domu – zkvalitnění života, nárůst ceny bytu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To, že máš šanci, že Tě na chodbě někdo ze 40% pozdraví je skvělé.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Velká přidaná hodnota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/>
              <a:t>40 % v čísle, ALE proměnou prošel celý dům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Babička kouká z okna a má tam jiný výhled, než před tím.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Sice jen 1/3 aktivně, ale dotýká se to i dalších.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Radost, že se o prostor někdo stará.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nás tolik kolik je, máme za sebou léto, tohle děláme a umíme, čeká nás zima, moc toho nebude a z toho mě napadl další projekt. Sledujte web, protože odhaluje další stránku – nejen společné prostory, ale i osoby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I zelenovlasé sousedky za cuketu zalévaly 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Abychom se byli schopni organizovat a potkávat – vznikl web, aby lidi věděli (zmírnění strachu)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WhatsApp ze 3 lidí vyrostl na několik domácností – vč. Paní Pokorné jako SOS nástroj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A roste to – sdílení přebytků ze zahrady, pomoc s nákupem atd.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Velký potenciál – zimní aktivity – dozvědět se o sobě víc. Co budu pěstovat v zimě na webu – řekla jsem Václavovi,…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Proč web - plán témat – historie domu, profily sousedů – seznámení i když na dvorek nepřijdou, podpoření sousedství a obroušení anonymity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Jak se rozrostla WhatsApp skupina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Nabalování dalších věcí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Roste nám něco přes zimu – vyprávění příběhů našich sousedů, co nového se dá najít na dvorku v zimě to jsou příběhy ostatních lidí. Stará paní za oknem dostane novou tvář.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Paměti domu – skrz web jsme se dostali k dalším zajímavým věcem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Důvod podívat se na náš dvorek i vy, protože tam možná najdete inspiraci…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ora"/>
              <a:buNone/>
              <a:defRPr b="1" i="0" sz="1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7" name="Google Shape;17;p4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4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0" name="Google Shape;20;p4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810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28" name="Google Shape;28;p6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6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3593350" y="339300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s-CZ" sz="36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</a:t>
            </a:r>
            <a:endParaRPr b="1" i="0" sz="36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b="0" i="0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b="0" i="0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b="0" i="0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b="0" i="0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b="0" i="0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b="0" i="0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b="0" i="0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b="0" i="0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b="0" i="0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bulharska.wixsite.com/nadvork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75951" y="2575932"/>
            <a:ext cx="2232000" cy="434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-CZ"/>
              <a:t>Jak se žije </a:t>
            </a:r>
            <a:br>
              <a:rPr lang="cs-CZ"/>
            </a:br>
            <a:r>
              <a:rPr lang="cs-CZ"/>
              <a:t>na dvorku</a:t>
            </a:r>
            <a:endParaRPr/>
          </a:p>
        </p:txBody>
      </p:sp>
      <p:grpSp>
        <p:nvGrpSpPr>
          <p:cNvPr id="38" name="Google Shape;38;p7"/>
          <p:cNvGrpSpPr/>
          <p:nvPr/>
        </p:nvGrpSpPr>
        <p:grpSpPr>
          <a:xfrm>
            <a:off x="1253090" y="3476788"/>
            <a:ext cx="309640" cy="392030"/>
            <a:chOff x="2635450" y="4321225"/>
            <a:chExt cx="368400" cy="466425"/>
          </a:xfrm>
        </p:grpSpPr>
        <p:sp>
          <p:nvSpPr>
            <p:cNvPr id="39" name="Google Shape;39;p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7"/>
          <p:cNvSpPr txBox="1"/>
          <p:nvPr/>
        </p:nvSpPr>
        <p:spPr>
          <a:xfrm>
            <a:off x="996630" y="4638907"/>
            <a:ext cx="68914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Blanka Opekarová a Pavlína Hořejšová pro konferenci Živé vnitrobloky 14. 11. 2018</a:t>
            </a:r>
            <a:endParaRPr b="0" i="0" sz="14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96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/>
          <p:nvPr/>
        </p:nvSpPr>
        <p:spPr>
          <a:xfrm>
            <a:off x="3854804" y="3469811"/>
            <a:ext cx="1440000" cy="2094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4091833" y="3747814"/>
            <a:ext cx="965942" cy="225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 txBox="1"/>
          <p:nvPr>
            <p:ph idx="4294967295" type="title"/>
          </p:nvPr>
        </p:nvSpPr>
        <p:spPr>
          <a:xfrm>
            <a:off x="3399200" y="3715750"/>
            <a:ext cx="2345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cs-CZ" sz="1800"/>
              <a:t>Bulharská 44  Vršovice</a:t>
            </a:r>
            <a:endParaRPr sz="1800"/>
          </a:p>
        </p:txBody>
      </p:sp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67" name="Google Shape;167;p16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16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4465375" y="4440675"/>
            <a:ext cx="213248" cy="191461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27606" y="533729"/>
            <a:ext cx="6147610" cy="409840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4">
            <a:alphaModFix/>
          </a:blip>
          <a:srcRect b="0" l="21858" r="0" t="0"/>
          <a:stretch/>
        </p:blipFill>
        <p:spPr>
          <a:xfrm>
            <a:off x="4568878" y="533728"/>
            <a:ext cx="4810948" cy="409840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6" name="Google Shape;176;p17"/>
          <p:cNvSpPr/>
          <p:nvPr/>
        </p:nvSpPr>
        <p:spPr>
          <a:xfrm>
            <a:off x="3627006" y="3747814"/>
            <a:ext cx="1908000" cy="28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 txBox="1"/>
          <p:nvPr>
            <p:ph idx="4294967295" type="title"/>
          </p:nvPr>
        </p:nvSpPr>
        <p:spPr>
          <a:xfrm>
            <a:off x="3399200" y="3715750"/>
            <a:ext cx="2345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cs-CZ" sz="1800"/>
              <a:t>Dvorek před a po</a:t>
            </a:r>
            <a:endParaRPr sz="1800"/>
          </a:p>
        </p:txBody>
      </p:sp>
      <p:sp>
        <p:nvSpPr>
          <p:cNvPr id="178" name="Google Shape;178;p17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79" name="Google Shape;179;p17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17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17"/>
          <p:cNvGrpSpPr/>
          <p:nvPr/>
        </p:nvGrpSpPr>
        <p:grpSpPr>
          <a:xfrm>
            <a:off x="4450250" y="4365768"/>
            <a:ext cx="227474" cy="288000"/>
            <a:chOff x="2635450" y="4321225"/>
            <a:chExt cx="368400" cy="466425"/>
          </a:xfrm>
        </p:grpSpPr>
        <p:sp>
          <p:nvSpPr>
            <p:cNvPr id="182" name="Google Shape;182;p1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/>
          <p:nvPr/>
        </p:nvSpPr>
        <p:spPr>
          <a:xfrm>
            <a:off x="1688243" y="1583343"/>
            <a:ext cx="5804758" cy="12324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b="1" i="0" lang="cs-CZ" sz="96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59,267 Kč</a:t>
            </a:r>
            <a:endParaRPr b="1" i="0" sz="96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4" name="Google Shape;194;p1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b="0" i="0" lang="cs-CZ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Získali jsme grant od Nadace Via v projektu Společná střecha, společný dvůr.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5" name="Google Shape;195;p18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196" name="Google Shape;196;p18"/>
          <p:cNvGrpSpPr/>
          <p:nvPr/>
        </p:nvGrpSpPr>
        <p:grpSpPr>
          <a:xfrm>
            <a:off x="4455063" y="4350082"/>
            <a:ext cx="226024" cy="288000"/>
            <a:chOff x="1959600" y="4980625"/>
            <a:chExt cx="364150" cy="464000"/>
          </a:xfrm>
        </p:grpSpPr>
        <p:sp>
          <p:nvSpPr>
            <p:cNvPr id="197" name="Google Shape;197;p1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/>
          <p:nvPr/>
        </p:nvSpPr>
        <p:spPr>
          <a:xfrm>
            <a:off x="3762578" y="3124847"/>
            <a:ext cx="1613756" cy="558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9"/>
          <p:cNvSpPr txBox="1"/>
          <p:nvPr>
            <p:ph idx="4294967295" type="ctrTitle"/>
          </p:nvPr>
        </p:nvSpPr>
        <p:spPr>
          <a:xfrm>
            <a:off x="685800" y="343200"/>
            <a:ext cx="77724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b="1" i="0" lang="cs-CZ" sz="4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27 bytů</a:t>
            </a:r>
            <a:endParaRPr b="1" i="0" sz="48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0" name="Google Shape;210;p19"/>
          <p:cNvSpPr txBox="1"/>
          <p:nvPr>
            <p:ph idx="4294967295" type="subTitle"/>
          </p:nvPr>
        </p:nvSpPr>
        <p:spPr>
          <a:xfrm>
            <a:off x="685800" y="95410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b="0" i="0" lang="cs-CZ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 v domě na Bulharské.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1" name="Google Shape;211;p19"/>
          <p:cNvSpPr txBox="1"/>
          <p:nvPr>
            <p:ph idx="4294967295" type="ctrTitle"/>
          </p:nvPr>
        </p:nvSpPr>
        <p:spPr>
          <a:xfrm>
            <a:off x="685800" y="2972100"/>
            <a:ext cx="77724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b="1" i="0" lang="cs-CZ" sz="4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40 %</a:t>
            </a:r>
            <a:endParaRPr b="1" i="0" sz="48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2" name="Google Shape;212;p19"/>
          <p:cNvSpPr txBox="1"/>
          <p:nvPr>
            <p:ph idx="4294967295" type="subTitle"/>
          </p:nvPr>
        </p:nvSpPr>
        <p:spPr>
          <a:xfrm>
            <a:off x="685800" y="358300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b="0" i="0" lang="cs-CZ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Vymýšlíme aktivity pro zapojení dalších.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3" name="Google Shape;213;p19"/>
          <p:cNvSpPr txBox="1"/>
          <p:nvPr>
            <p:ph idx="4294967295" type="ctrTitle"/>
          </p:nvPr>
        </p:nvSpPr>
        <p:spPr>
          <a:xfrm>
            <a:off x="685800" y="1657650"/>
            <a:ext cx="77724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b="1" i="0" lang="cs-CZ" sz="4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Obyvatelé 11 bytů</a:t>
            </a:r>
            <a:endParaRPr b="1" i="0" sz="48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4" name="Google Shape;214;p19"/>
          <p:cNvSpPr txBox="1"/>
          <p:nvPr>
            <p:ph idx="4294967295" type="subTitle"/>
          </p:nvPr>
        </p:nvSpPr>
        <p:spPr>
          <a:xfrm>
            <a:off x="685800" y="226855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b="0" i="0" lang="cs-CZ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 věku 2 – 68 let aktivně využívají dvorek.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15" name="Google Shape;215;p19"/>
          <p:cNvGrpSpPr/>
          <p:nvPr/>
        </p:nvGrpSpPr>
        <p:grpSpPr>
          <a:xfrm>
            <a:off x="4433048" y="4413425"/>
            <a:ext cx="277859" cy="201655"/>
            <a:chOff x="3932350" y="3714775"/>
            <a:chExt cx="439650" cy="319075"/>
          </a:xfrm>
        </p:grpSpPr>
        <p:sp>
          <p:nvSpPr>
            <p:cNvPr id="216" name="Google Shape;216;p1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9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cs-CZ"/>
              <a:t>Máš 40% šanci, že tě na chodbě někdo pozdraví. To je skvělý!</a:t>
            </a:r>
            <a:endParaRPr/>
          </a:p>
        </p:txBody>
      </p:sp>
      <p:sp>
        <p:nvSpPr>
          <p:cNvPr id="227" name="Google Shape;227;p20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2326" y="0"/>
            <a:ext cx="918195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4">
            <a:alphaModFix/>
          </a:blip>
          <a:srcRect b="0" l="3397" r="19567" t="0"/>
          <a:stretch/>
        </p:blipFill>
        <p:spPr>
          <a:xfrm>
            <a:off x="3200401" y="1"/>
            <a:ext cx="5943600" cy="514349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4" name="Google Shape;234;p21"/>
          <p:cNvSpPr/>
          <p:nvPr/>
        </p:nvSpPr>
        <p:spPr>
          <a:xfrm>
            <a:off x="4150894" y="3771878"/>
            <a:ext cx="830179" cy="2214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3836411" y="3466238"/>
            <a:ext cx="1476000" cy="2214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1"/>
          <p:cNvSpPr txBox="1"/>
          <p:nvPr>
            <p:ph idx="4294967295" type="title"/>
          </p:nvPr>
        </p:nvSpPr>
        <p:spPr>
          <a:xfrm>
            <a:off x="3399200" y="3715750"/>
            <a:ext cx="2345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cs-CZ" sz="1800"/>
              <a:t>Setkávání na dvorku</a:t>
            </a:r>
            <a:endParaRPr sz="1800"/>
          </a:p>
        </p:txBody>
      </p:sp>
      <p:sp>
        <p:nvSpPr>
          <p:cNvPr id="237" name="Google Shape;237;p21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38" name="Google Shape;238;p21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21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21"/>
          <p:cNvGrpSpPr/>
          <p:nvPr/>
        </p:nvGrpSpPr>
        <p:grpSpPr>
          <a:xfrm>
            <a:off x="4436243" y="4341833"/>
            <a:ext cx="297827" cy="288000"/>
            <a:chOff x="1247825" y="5001950"/>
            <a:chExt cx="443300" cy="428675"/>
          </a:xfrm>
        </p:grpSpPr>
        <p:sp>
          <p:nvSpPr>
            <p:cNvPr id="241" name="Google Shape;241;p2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2"/>
          <p:cNvPicPr preferRelativeResize="0"/>
          <p:nvPr/>
        </p:nvPicPr>
        <p:blipFill rotWithShape="1">
          <a:blip r:embed="rId3">
            <a:alphaModFix/>
          </a:blip>
          <a:srcRect b="0" l="5760" r="0" t="0"/>
          <a:stretch/>
        </p:blipFill>
        <p:spPr>
          <a:xfrm>
            <a:off x="5522495" y="0"/>
            <a:ext cx="363540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4354" y="-393940"/>
            <a:ext cx="4153080" cy="553744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3" name="Google Shape;253;p22"/>
          <p:cNvPicPr preferRelativeResize="0"/>
          <p:nvPr/>
        </p:nvPicPr>
        <p:blipFill rotWithShape="1">
          <a:blip r:embed="rId5">
            <a:alphaModFix/>
          </a:blip>
          <a:srcRect b="0" l="4537" r="13307" t="6535"/>
          <a:stretch/>
        </p:blipFill>
        <p:spPr>
          <a:xfrm>
            <a:off x="-6025" y="0"/>
            <a:ext cx="3301200" cy="250499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4" name="Google Shape;25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065736"/>
            <a:ext cx="3300027" cy="330002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5" name="Google Shape;255;p22"/>
          <p:cNvSpPr/>
          <p:nvPr/>
        </p:nvSpPr>
        <p:spPr>
          <a:xfrm>
            <a:off x="4150894" y="3771878"/>
            <a:ext cx="830179" cy="2214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3836411" y="3466238"/>
            <a:ext cx="1476000" cy="2214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2"/>
          <p:cNvSpPr txBox="1"/>
          <p:nvPr>
            <p:ph idx="4294967295" type="title"/>
          </p:nvPr>
        </p:nvSpPr>
        <p:spPr>
          <a:xfrm>
            <a:off x="3399200" y="3715750"/>
            <a:ext cx="2345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cs-CZ" sz="1800"/>
              <a:t>Pěstování na dvorku</a:t>
            </a:r>
            <a:endParaRPr sz="1800"/>
          </a:p>
        </p:txBody>
      </p:sp>
      <p:sp>
        <p:nvSpPr>
          <p:cNvPr id="258" name="Google Shape;258;p22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59" name="Google Shape;259;p22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22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22"/>
          <p:cNvGrpSpPr/>
          <p:nvPr/>
        </p:nvGrpSpPr>
        <p:grpSpPr>
          <a:xfrm>
            <a:off x="4449037" y="4352073"/>
            <a:ext cx="241881" cy="288000"/>
            <a:chOff x="3968275" y="4980625"/>
            <a:chExt cx="379975" cy="452425"/>
          </a:xfrm>
        </p:grpSpPr>
        <p:sp>
          <p:nvSpPr>
            <p:cNvPr id="262" name="Google Shape;262;p22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 b="0" l="0" r="0" t="6001"/>
          <a:stretch/>
        </p:blipFill>
        <p:spPr>
          <a:xfrm>
            <a:off x="-429201" y="-529389"/>
            <a:ext cx="8225965" cy="579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/>
          <p:cNvPicPr preferRelativeResize="0"/>
          <p:nvPr/>
        </p:nvPicPr>
        <p:blipFill rotWithShape="1">
          <a:blip r:embed="rId4">
            <a:alphaModFix/>
          </a:blip>
          <a:srcRect b="835" l="15471" r="0" t="0"/>
          <a:stretch/>
        </p:blipFill>
        <p:spPr>
          <a:xfrm>
            <a:off x="6181461" y="-102516"/>
            <a:ext cx="2974514" cy="26171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1" name="Google Shape;271;p23"/>
          <p:cNvPicPr preferRelativeResize="0"/>
          <p:nvPr/>
        </p:nvPicPr>
        <p:blipFill rotWithShape="1">
          <a:blip r:embed="rId5">
            <a:alphaModFix/>
          </a:blip>
          <a:srcRect b="14386" l="-388" r="388" t="15791"/>
          <a:stretch/>
        </p:blipFill>
        <p:spPr>
          <a:xfrm>
            <a:off x="6181460" y="2496901"/>
            <a:ext cx="2978465" cy="277292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2" name="Google Shape;272;p23"/>
          <p:cNvSpPr/>
          <p:nvPr/>
        </p:nvSpPr>
        <p:spPr>
          <a:xfrm>
            <a:off x="4150894" y="3771878"/>
            <a:ext cx="830179" cy="2214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3"/>
          <p:cNvSpPr/>
          <p:nvPr/>
        </p:nvSpPr>
        <p:spPr>
          <a:xfrm>
            <a:off x="3836411" y="3466238"/>
            <a:ext cx="1476000" cy="2214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3"/>
          <p:cNvSpPr txBox="1"/>
          <p:nvPr>
            <p:ph idx="4294967295" type="title"/>
          </p:nvPr>
        </p:nvSpPr>
        <p:spPr>
          <a:xfrm>
            <a:off x="3399200" y="3715750"/>
            <a:ext cx="2345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cs-CZ" sz="1800"/>
              <a:t>Pracování na dvorku</a:t>
            </a:r>
            <a:endParaRPr sz="1800"/>
          </a:p>
        </p:txBody>
      </p:sp>
      <p:sp>
        <p:nvSpPr>
          <p:cNvPr id="275" name="Google Shape;275;p23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76" name="Google Shape;276;p23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23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23"/>
          <p:cNvGrpSpPr/>
          <p:nvPr/>
        </p:nvGrpSpPr>
        <p:grpSpPr>
          <a:xfrm>
            <a:off x="4396601" y="4377498"/>
            <a:ext cx="338931" cy="252000"/>
            <a:chOff x="5247525" y="3007275"/>
            <a:chExt cx="517575" cy="384825"/>
          </a:xfrm>
        </p:grpSpPr>
        <p:sp>
          <p:nvSpPr>
            <p:cNvPr id="279" name="Google Shape;279;p23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/>
          <p:nvPr/>
        </p:nvSpPr>
        <p:spPr>
          <a:xfrm>
            <a:off x="2408663" y="3115000"/>
            <a:ext cx="4360128" cy="652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24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24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2349760" y="386256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Webové stránky, WhatsApp skupina </a:t>
            </a:r>
            <a:br>
              <a:rPr b="0" i="0" lang="cs-CZ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cs-CZ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nástěnka na dveřích na dvůr. </a:t>
            </a: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24"/>
          <p:cNvGrpSpPr/>
          <p:nvPr/>
        </p:nvGrpSpPr>
        <p:grpSpPr>
          <a:xfrm>
            <a:off x="3918741" y="1864547"/>
            <a:ext cx="669986" cy="452513"/>
            <a:chOff x="564675" y="1700625"/>
            <a:chExt cx="465200" cy="314200"/>
          </a:xfrm>
        </p:grpSpPr>
        <p:sp>
          <p:nvSpPr>
            <p:cNvPr id="291" name="Google Shape;291;p24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24"/>
          <p:cNvSpPr/>
          <p:nvPr/>
        </p:nvSpPr>
        <p:spPr>
          <a:xfrm>
            <a:off x="4524198" y="908057"/>
            <a:ext cx="851432" cy="77446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2269184" y="2961994"/>
            <a:ext cx="46055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Mluvíme spolu</a:t>
            </a:r>
            <a:endParaRPr b="1" i="0" sz="48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/>
          <p:nvPr/>
        </p:nvSpPr>
        <p:spPr>
          <a:xfrm>
            <a:off x="2111729" y="2914789"/>
            <a:ext cx="3060000" cy="2094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5"/>
          <p:cNvSpPr txBox="1"/>
          <p:nvPr>
            <p:ph type="ctrTitle"/>
          </p:nvPr>
        </p:nvSpPr>
        <p:spPr>
          <a:xfrm>
            <a:off x="2022224" y="1693523"/>
            <a:ext cx="3854469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/>
              <a:t>Překvapivá síla webu </a:t>
            </a:r>
            <a:endParaRPr/>
          </a:p>
        </p:txBody>
      </p:sp>
      <p:sp>
        <p:nvSpPr>
          <p:cNvPr id="302" name="Google Shape;302;p25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>
                <a:solidFill>
                  <a:schemeClr val="dk1"/>
                </a:solidFill>
              </a:rPr>
              <a:t>http://bulharska.wixsite.com/nadvorku</a:t>
            </a:r>
            <a:endParaRPr/>
          </a:p>
        </p:txBody>
      </p:sp>
      <p:sp>
        <p:nvSpPr>
          <p:cNvPr id="303" name="Google Shape;303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304" name="Google Shape;304;p25"/>
          <p:cNvGrpSpPr/>
          <p:nvPr/>
        </p:nvGrpSpPr>
        <p:grpSpPr>
          <a:xfrm>
            <a:off x="1195401" y="2381931"/>
            <a:ext cx="412815" cy="396000"/>
            <a:chOff x="5233525" y="4954450"/>
            <a:chExt cx="538275" cy="516350"/>
          </a:xfrm>
        </p:grpSpPr>
        <p:sp>
          <p:nvSpPr>
            <p:cNvPr id="305" name="Google Shape;305;p2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4505093" y="2268726"/>
            <a:ext cx="3479180" cy="496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8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600" y="861898"/>
            <a:ext cx="1133700" cy="11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b="1" i="0" lang="cs-CZ" sz="6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Dobrý den!</a:t>
            </a:r>
            <a:endParaRPr b="1" i="0" sz="60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" name="Google Shape;54;p8"/>
          <p:cNvCxnSpPr/>
          <p:nvPr/>
        </p:nvCxnSpPr>
        <p:spPr>
          <a:xfrm>
            <a:off x="6579220" y="1428750"/>
            <a:ext cx="256468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2371500" y="2218793"/>
            <a:ext cx="6051884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32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Jmenuji se Blanka Opekarová</a:t>
            </a:r>
            <a:endParaRPr b="1" i="1" sz="32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jsem tu proto, že jsem měla štěstí na sousedy, kteří také chtějí hezky bydlet.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26"/>
          <p:cNvCxnSpPr/>
          <p:nvPr/>
        </p:nvCxnSpPr>
        <p:spPr>
          <a:xfrm>
            <a:off x="-6450" y="1131725"/>
            <a:ext cx="91506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p26"/>
          <p:cNvSpPr/>
          <p:nvPr/>
        </p:nvSpPr>
        <p:spPr>
          <a:xfrm>
            <a:off x="6384296" y="2414089"/>
            <a:ext cx="2052000" cy="25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4836232" y="2104058"/>
            <a:ext cx="1836000" cy="25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7625227" y="1827895"/>
            <a:ext cx="472026" cy="27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6"/>
          <p:cNvPicPr preferRelativeResize="0"/>
          <p:nvPr/>
        </p:nvPicPr>
        <p:blipFill rotWithShape="1">
          <a:blip r:embed="rId3">
            <a:alphaModFix/>
          </a:blip>
          <a:srcRect b="12515" l="0" r="0" t="3274"/>
          <a:stretch/>
        </p:blipFill>
        <p:spPr>
          <a:xfrm>
            <a:off x="1194949" y="226145"/>
            <a:ext cx="3465512" cy="469121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5" name="Google Shape;325;p26"/>
          <p:cNvSpPr txBox="1"/>
          <p:nvPr>
            <p:ph idx="4294967295" type="body"/>
          </p:nvPr>
        </p:nvSpPr>
        <p:spPr>
          <a:xfrm>
            <a:off x="4764505" y="878850"/>
            <a:ext cx="377047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Původní záměr webu - aby sousedé věděli - se nečekaně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proměnil na virtuální dvorek.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Prostor pro nové příběhy lidí </a:t>
            </a:r>
            <a:br>
              <a:rPr lang="cs-CZ" sz="2000"/>
            </a:br>
            <a:r>
              <a:rPr lang="cs-CZ" sz="2000"/>
              <a:t>i celého domu.</a:t>
            </a:r>
            <a:endParaRPr sz="2000"/>
          </a:p>
        </p:txBody>
      </p:sp>
      <p:sp>
        <p:nvSpPr>
          <p:cNvPr id="326" name="Google Shape;326;p26"/>
          <p:cNvSpPr/>
          <p:nvPr/>
        </p:nvSpPr>
        <p:spPr>
          <a:xfrm>
            <a:off x="625400" y="736700"/>
            <a:ext cx="790200" cy="790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26"/>
          <p:cNvGrpSpPr/>
          <p:nvPr/>
        </p:nvGrpSpPr>
        <p:grpSpPr>
          <a:xfrm>
            <a:off x="842317" y="975119"/>
            <a:ext cx="356204" cy="313212"/>
            <a:chOff x="1929775" y="320925"/>
            <a:chExt cx="423800" cy="372650"/>
          </a:xfrm>
        </p:grpSpPr>
        <p:sp>
          <p:nvSpPr>
            <p:cNvPr id="328" name="Google Shape;328;p2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"/>
          <p:cNvSpPr txBox="1"/>
          <p:nvPr>
            <p:ph idx="4294967295" type="subTitle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Navštivte nás na dvorku, nebo na:</a:t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Quattrocento Sans"/>
              <a:buChar char="◉"/>
            </a:pPr>
            <a:r>
              <a:rPr b="0" i="0" lang="cs-CZ" sz="1800" u="sng" cap="none" strike="noStrik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https://bulharska.wixsite.com/nadvorku</a:t>
            </a:r>
            <a:endParaRPr b="0" i="0" sz="1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Quattrocento Sans"/>
              <a:buChar char="◉"/>
            </a:pPr>
            <a:r>
              <a:rPr b="0" i="0" lang="cs-CZ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blanka.opekarova@gmail.com</a:t>
            </a:r>
            <a:endParaRPr b="1" i="0" sz="24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9" name="Google Shape;339;p27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0" name="Google Shape;340;p27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b="1" i="0" lang="cs-CZ" sz="6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Děkuji!</a:t>
            </a:r>
            <a:endParaRPr b="1" i="0" sz="60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41" name="Google Shape;341;p27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27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27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44" name="Google Shape;344;p2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2999678" y="3828986"/>
            <a:ext cx="3155795" cy="6625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2665141" y="3131935"/>
            <a:ext cx="3847171" cy="5977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9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9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4124472" y="1254090"/>
            <a:ext cx="894956" cy="829183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9"/>
          <p:cNvGrpSpPr/>
          <p:nvPr/>
        </p:nvGrpSpPr>
        <p:grpSpPr>
          <a:xfrm>
            <a:off x="4625461" y="737388"/>
            <a:ext cx="433992" cy="422729"/>
            <a:chOff x="5916675" y="927975"/>
            <a:chExt cx="516350" cy="502950"/>
          </a:xfrm>
        </p:grpSpPr>
        <p:sp>
          <p:nvSpPr>
            <p:cNvPr id="68" name="Google Shape;68;p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9"/>
          <p:cNvGrpSpPr/>
          <p:nvPr/>
        </p:nvGrpSpPr>
        <p:grpSpPr>
          <a:xfrm>
            <a:off x="3776745" y="1766534"/>
            <a:ext cx="170937" cy="426827"/>
            <a:chOff x="3384375" y="2267500"/>
            <a:chExt cx="203375" cy="507825"/>
          </a:xfrm>
        </p:grpSpPr>
        <p:sp>
          <p:nvSpPr>
            <p:cNvPr id="71" name="Google Shape;71;p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9"/>
          <p:cNvGrpSpPr/>
          <p:nvPr/>
        </p:nvGrpSpPr>
        <p:grpSpPr>
          <a:xfrm>
            <a:off x="4875743" y="2208003"/>
            <a:ext cx="140237" cy="318339"/>
            <a:chOff x="4747025" y="2332025"/>
            <a:chExt cx="166850" cy="378750"/>
          </a:xfrm>
        </p:grpSpPr>
        <p:sp>
          <p:nvSpPr>
            <p:cNvPr id="74" name="Google Shape;74;p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9"/>
          <p:cNvGrpSpPr/>
          <p:nvPr/>
        </p:nvGrpSpPr>
        <p:grpSpPr>
          <a:xfrm>
            <a:off x="3971119" y="1769010"/>
            <a:ext cx="145343" cy="422729"/>
            <a:chOff x="4071800" y="2269925"/>
            <a:chExt cx="172925" cy="502950"/>
          </a:xfrm>
        </p:grpSpPr>
        <p:sp>
          <p:nvSpPr>
            <p:cNvPr id="77" name="Google Shape;77;p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9"/>
          <p:cNvGrpSpPr/>
          <p:nvPr/>
        </p:nvGrpSpPr>
        <p:grpSpPr>
          <a:xfrm>
            <a:off x="5215350" y="1895545"/>
            <a:ext cx="232417" cy="353979"/>
            <a:chOff x="1988225" y="4286525"/>
            <a:chExt cx="305075" cy="493200"/>
          </a:xfrm>
        </p:grpSpPr>
        <p:sp>
          <p:nvSpPr>
            <p:cNvPr id="80" name="Google Shape;80;p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9"/>
          <p:cNvGrpSpPr/>
          <p:nvPr/>
        </p:nvGrpSpPr>
        <p:grpSpPr>
          <a:xfrm>
            <a:off x="4495523" y="2091299"/>
            <a:ext cx="140237" cy="318339"/>
            <a:chOff x="4747025" y="2332025"/>
            <a:chExt cx="166850" cy="378750"/>
          </a:xfrm>
        </p:grpSpPr>
        <p:sp>
          <p:nvSpPr>
            <p:cNvPr id="88" name="Google Shape;88;p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9"/>
          <p:cNvGrpSpPr/>
          <p:nvPr/>
        </p:nvGrpSpPr>
        <p:grpSpPr>
          <a:xfrm>
            <a:off x="4973679" y="1778862"/>
            <a:ext cx="232417" cy="353979"/>
            <a:chOff x="1988225" y="4286525"/>
            <a:chExt cx="305075" cy="493200"/>
          </a:xfrm>
        </p:grpSpPr>
        <p:sp>
          <p:nvSpPr>
            <p:cNvPr id="91" name="Google Shape;91;p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9"/>
          <p:cNvSpPr/>
          <p:nvPr/>
        </p:nvSpPr>
        <p:spPr>
          <a:xfrm>
            <a:off x="4024718" y="1068540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9"/>
          <p:cNvGrpSpPr/>
          <p:nvPr/>
        </p:nvGrpSpPr>
        <p:grpSpPr>
          <a:xfrm>
            <a:off x="3989872" y="2343693"/>
            <a:ext cx="227783" cy="124912"/>
            <a:chOff x="5937975" y="5081700"/>
            <a:chExt cx="481050" cy="261850"/>
          </a:xfrm>
        </p:grpSpPr>
        <p:sp>
          <p:nvSpPr>
            <p:cNvPr id="100" name="Google Shape;100;p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9"/>
          <p:cNvSpPr txBox="1"/>
          <p:nvPr/>
        </p:nvSpPr>
        <p:spPr>
          <a:xfrm>
            <a:off x="2262875" y="3017182"/>
            <a:ext cx="46055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Představte si </a:t>
            </a:r>
            <a:endParaRPr b="1" i="0" sz="48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dům, kde…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2111728" y="2914789"/>
            <a:ext cx="2565048" cy="2094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>
            <p:ph type="ctrTitle"/>
          </p:nvPr>
        </p:nvSpPr>
        <p:spPr>
          <a:xfrm>
            <a:off x="2022224" y="1693523"/>
            <a:ext cx="3854469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/>
              <a:t>… si nemusíte večer </a:t>
            </a:r>
            <a:br>
              <a:rPr lang="cs-CZ"/>
            </a:br>
            <a:r>
              <a:rPr lang="cs-CZ"/>
              <a:t>rozsvěcovat na chodbě,</a:t>
            </a:r>
            <a:endParaRPr/>
          </a:p>
        </p:txBody>
      </p:sp>
      <p:sp>
        <p:nvSpPr>
          <p:cNvPr id="110" name="Google Shape;110;p10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>
                <a:solidFill>
                  <a:schemeClr val="dk1"/>
                </a:solidFill>
              </a:rPr>
              <a:t>protože se v něm cítíte bezpečně.</a:t>
            </a:r>
            <a:endParaRPr/>
          </a:p>
        </p:txBody>
      </p:sp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1199478" y="2381818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/>
          <p:nvPr/>
        </p:nvSpPr>
        <p:spPr>
          <a:xfrm>
            <a:off x="2111729" y="2914789"/>
            <a:ext cx="2916000" cy="2094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 txBox="1"/>
          <p:nvPr>
            <p:ph type="ctrTitle"/>
          </p:nvPr>
        </p:nvSpPr>
        <p:spPr>
          <a:xfrm>
            <a:off x="2022224" y="1693523"/>
            <a:ext cx="3854469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/>
              <a:t>… vám nikdy nedojde mléko,</a:t>
            </a:r>
            <a:endParaRPr/>
          </a:p>
        </p:txBody>
      </p:sp>
      <p:sp>
        <p:nvSpPr>
          <p:cNvPr id="119" name="Google Shape;119;p11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>
                <a:solidFill>
                  <a:schemeClr val="dk1"/>
                </a:solidFill>
              </a:rPr>
              <a:t>protože vám ho vždycky soused půjčí.</a:t>
            </a:r>
            <a:endParaRPr/>
          </a:p>
        </p:txBody>
      </p:sp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1199478" y="2381818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/>
          <p:nvPr/>
        </p:nvSpPr>
        <p:spPr>
          <a:xfrm>
            <a:off x="2111728" y="2914789"/>
            <a:ext cx="3456000" cy="2094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2"/>
          <p:cNvSpPr txBox="1"/>
          <p:nvPr>
            <p:ph type="ctrTitle"/>
          </p:nvPr>
        </p:nvSpPr>
        <p:spPr>
          <a:xfrm>
            <a:off x="2022224" y="1693523"/>
            <a:ext cx="4055191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/>
              <a:t>… si na chodbě můžete nabrat  čerstvé ovoce, </a:t>
            </a:r>
            <a:endParaRPr/>
          </a:p>
        </p:txBody>
      </p:sp>
      <p:sp>
        <p:nvSpPr>
          <p:cNvPr id="128" name="Google Shape;128;p12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>
                <a:solidFill>
                  <a:schemeClr val="dk1"/>
                </a:solidFill>
              </a:rPr>
              <a:t>protože soused přivezl přebytky ze zahrádky.</a:t>
            </a:r>
            <a:endParaRPr/>
          </a:p>
        </p:txBody>
      </p:sp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0" name="Google Shape;130;p12"/>
          <p:cNvSpPr/>
          <p:nvPr/>
        </p:nvSpPr>
        <p:spPr>
          <a:xfrm>
            <a:off x="1199478" y="2381818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/>
          <p:nvPr/>
        </p:nvSpPr>
        <p:spPr>
          <a:xfrm>
            <a:off x="2111729" y="2914789"/>
            <a:ext cx="2592000" cy="2094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 txBox="1"/>
          <p:nvPr>
            <p:ph type="ctrTitle"/>
          </p:nvPr>
        </p:nvSpPr>
        <p:spPr>
          <a:xfrm>
            <a:off x="2022224" y="1693523"/>
            <a:ext cx="3854469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/>
              <a:t>… najdete za dveřmi krabičku s domácí bábovkou,</a:t>
            </a:r>
            <a:endParaRPr/>
          </a:p>
        </p:txBody>
      </p:sp>
      <p:sp>
        <p:nvSpPr>
          <p:cNvPr id="137" name="Google Shape;137;p1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>
                <a:solidFill>
                  <a:schemeClr val="dk1"/>
                </a:solidFill>
              </a:rPr>
              <a:t>protože sousedka zrovna napekla.</a:t>
            </a:r>
            <a:endParaRPr/>
          </a:p>
        </p:txBody>
      </p:sp>
      <p:sp>
        <p:nvSpPr>
          <p:cNvPr id="138" name="Google Shape;138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1199478" y="2381818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/>
          <p:nvPr/>
        </p:nvSpPr>
        <p:spPr>
          <a:xfrm>
            <a:off x="2111729" y="2914789"/>
            <a:ext cx="1980000" cy="2094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4"/>
          <p:cNvSpPr txBox="1"/>
          <p:nvPr>
            <p:ph type="ctrTitle"/>
          </p:nvPr>
        </p:nvSpPr>
        <p:spPr>
          <a:xfrm>
            <a:off x="2022224" y="1693523"/>
            <a:ext cx="3854469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/>
              <a:t>… děti chodí k paní na hlídání </a:t>
            </a:r>
            <a:br>
              <a:rPr lang="cs-CZ"/>
            </a:br>
            <a:r>
              <a:rPr lang="cs-CZ"/>
              <a:t>v bačkorkách,</a:t>
            </a:r>
            <a:endParaRPr/>
          </a:p>
        </p:txBody>
      </p:sp>
      <p:sp>
        <p:nvSpPr>
          <p:cNvPr id="146" name="Google Shape;146;p14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>
                <a:solidFill>
                  <a:schemeClr val="dk1"/>
                </a:solidFill>
              </a:rPr>
              <a:t>protože bydlí o patro výš.</a:t>
            </a:r>
            <a:endParaRPr/>
          </a:p>
        </p:txBody>
      </p:sp>
      <p:sp>
        <p:nvSpPr>
          <p:cNvPr id="147" name="Google Shape;147;p1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1199478" y="2381818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/>
          <p:nvPr/>
        </p:nvSpPr>
        <p:spPr>
          <a:xfrm>
            <a:off x="2111729" y="2914789"/>
            <a:ext cx="2052000" cy="2094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 txBox="1"/>
          <p:nvPr>
            <p:ph type="ctrTitle"/>
          </p:nvPr>
        </p:nvSpPr>
        <p:spPr>
          <a:xfrm>
            <a:off x="2022224" y="1693523"/>
            <a:ext cx="3854469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/>
              <a:t>… nejste na nic sami, </a:t>
            </a:r>
            <a:endParaRPr/>
          </a:p>
        </p:txBody>
      </p:sp>
      <p:sp>
        <p:nvSpPr>
          <p:cNvPr id="155" name="Google Shape;155;p15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-CZ">
                <a:solidFill>
                  <a:schemeClr val="dk1"/>
                </a:solidFill>
              </a:rPr>
              <a:t>protože máte své sousedy.</a:t>
            </a:r>
            <a:endParaRPr/>
          </a:p>
        </p:txBody>
      </p:sp>
      <p:sp>
        <p:nvSpPr>
          <p:cNvPr id="156" name="Google Shape;156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1199478" y="2381818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ola template">
  <a:themeElements>
    <a:clrScheme name="Zelená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